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9" r:id="rId8"/>
    <p:sldId id="270" r:id="rId9"/>
    <p:sldId id="271" r:id="rId10"/>
    <p:sldId id="27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B7D836-E41E-93C6-43C7-66C126F33E21}" v="31" dt="2024-04-10T10:29:29.972"/>
    <p1510:client id="{A5CB9060-3B43-4F61-8AB8-6A3DE5E8256B}" v="33" dt="2024-04-10T10:37:06.751"/>
    <p1510:client id="{DF538E62-3779-7E8C-6027-CF36A8ABCD07}" v="164" dt="2024-04-10T11:34:30.3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912" autoAdjust="0"/>
  </p:normalViewPr>
  <p:slideViewPr>
    <p:cSldViewPr snapToGrid="0">
      <p:cViewPr varScale="1">
        <p:scale>
          <a:sx n="70" d="100"/>
          <a:sy n="70" d="100"/>
        </p:scale>
        <p:origin x="211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1FF84-6CD6-4B36-89F2-DA57D52FD697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83183-95FD-4A70-8967-EE1B89F7DD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3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everyone.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me introduce myself. My name is “Tuyen” 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I am here to talk about our company</a:t>
            </a:r>
            <a:r>
              <a:rPr lang="en-U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/>
              <a:t>promote our product to you.</a:t>
            </a:r>
          </a:p>
          <a:p>
            <a:r>
              <a:rPr lang="en-US"/>
              <a:t>"Our company, [</a:t>
            </a:r>
            <a:r>
              <a:rPr lang="en-US" b="1"/>
              <a:t>IRON FASHION</a:t>
            </a:r>
            <a:r>
              <a:rPr lang="en-US"/>
              <a:t>], includes me, Hoang and Toan. With a focus on innovation and quality, we believe that our product will change the world. Welcome to our [</a:t>
            </a:r>
            <a:r>
              <a:rPr lang="en-US" b="1"/>
              <a:t>IRON FASHION</a:t>
            </a:r>
            <a:r>
              <a:rPr lang="en-US"/>
              <a:t>]!"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113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 J.A.R.V.I.S. (Just A Rather Very Intelligent System) serves as the AI assistant within the Iron Man suit.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 It assists the owner with tasks like piloting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paɪlətɪŋ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/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the suit, analyzing data, and providing real-time information and advice. 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 J.A.R.V.I.S. is capable of understanding natural language commands and communicates with the owner through the suit's HUD (Heads-Up Display).</a:t>
            </a:r>
          </a:p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- Providing invaluable support in combat and everyday tasks.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34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presentation is divided into 5 parts. 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0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"Based on the company name, can you guys guess what our product is?“</a:t>
            </a:r>
          </a:p>
          <a:p>
            <a:endParaRPr lang="en-US"/>
          </a:p>
          <a:p>
            <a:r>
              <a:rPr lang="en-US"/>
              <a:t>I'd like to introduce our unique product that I believe will capture the interest of all investors. With maximum protection and unlimited flexibility, this iron suit is not only a world-saving machine but also a profit-generating product in today's market. We invite investors to join with us on this journey and together turn dreams come true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2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Who will need this product, and for what purpose will it be used?</a:t>
            </a:r>
          </a:p>
          <a:p>
            <a:r>
              <a:rPr lang="en-US"/>
              <a:t>It's a waste to just use this product like that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</a:t>
            </a:r>
            <a:r>
              <a:rPr lang="en-US" baseline="0"/>
              <a:t> happen if this product is sold to the bad guys?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6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</a:t>
            </a:r>
            <a:r>
              <a:rPr lang="en-US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carefully selected customers who are worthy of this product.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4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Iron Man suit provides the owner with enhanced protection through:</a:t>
            </a:r>
          </a:p>
          <a:p>
            <a:r>
              <a:rPr lang="en-US" dirty="0"/>
              <a:t> Durable armor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ɑːmə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(r)/</a:t>
            </a:r>
            <a:r>
              <a:rPr lang="en-US" dirty="0"/>
              <a:t> plating.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 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pleɪtɪŋ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</a:t>
            </a:r>
            <a:endParaRPr lang="en-US" dirty="0"/>
          </a:p>
          <a:p>
            <a:r>
              <a:rPr lang="en-US" dirty="0"/>
              <a:t> Reinforced structure for durability.</a:t>
            </a:r>
          </a:p>
          <a:p>
            <a:r>
              <a:rPr lang="en-US" dirty="0"/>
              <a:t> Force fields for defense.</a:t>
            </a:r>
          </a:p>
          <a:p>
            <a:r>
              <a:rPr lang="en-US" dirty="0"/>
              <a:t> Life support systems for extreme environments.</a:t>
            </a:r>
          </a:p>
          <a:p>
            <a:r>
              <a:rPr lang="en-US" dirty="0"/>
              <a:t> Emergency ejection system for quick escape.</a:t>
            </a:r>
          </a:p>
          <a:p>
            <a:r>
              <a:rPr lang="en-US" dirty="0"/>
              <a:t> Stealth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stel</a:t>
            </a:r>
            <a:r>
              <a:rPr lang="el-GR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θ/</a:t>
            </a:r>
            <a:r>
              <a:rPr lang="en-US" dirty="0"/>
              <a:t> capabilities for covert operations</a:t>
            </a:r>
            <a:r>
              <a:rPr lang="en-US" kern="1200" dirty="0">
                <a:effectLst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65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r>
              <a:rPr lang="en-US" dirty="0"/>
              <a:t>- Enhances the owner combat capabilities.</a:t>
            </a:r>
          </a:p>
          <a:p>
            <a:r>
              <a:rPr lang="en-US" dirty="0"/>
              <a:t>- Allows the AI system to analyze combat situations in real-time and provide tactical suggestions and assistance. </a:t>
            </a:r>
          </a:p>
          <a:p>
            <a:r>
              <a:rPr lang="en-US" dirty="0"/>
              <a:t>- Help the owner make informed decisions, identify weaknesses in opponents, optimize attack strategies, and react quickly to changing circumstances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sɜːkəmstəns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</a:t>
            </a:r>
            <a:r>
              <a:rPr lang="en-US" dirty="0"/>
              <a:t>.</a:t>
            </a:r>
          </a:p>
          <a:p>
            <a:r>
              <a:rPr lang="en-US" dirty="0"/>
              <a:t>- Enhances combat efficiency and situational awareness, giving the owner an edge in battles.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27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Iron Man suit's movement system features: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Repulsor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technology for flight.</a:t>
            </a: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2.AI assistance for piloting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paɪlətɪŋ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DF3F0"/>
                </a:highlight>
                <a:latin typeface="Lucida Sans Unicode" panose="020B0602030504020204" pitchFamily="34" charset="0"/>
              </a:rPr>
              <a:t>/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and optimization.</a:t>
            </a: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3.HUD display for vital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vaɪtl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information.</a:t>
            </a: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4.Advanced sensors for situational awareness.</a:t>
            </a:r>
          </a:p>
          <a:p>
            <a:pPr algn="l">
              <a:buFont typeface="+mj-lt"/>
              <a:buNone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5.Flexible, articulated armor 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/ˈ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ɑːmə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(r)/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for mobility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</a:t>
            </a:r>
            <a:r>
              <a:rPr lang="en-US" b="0" i="0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məʊˈbɪləti</a:t>
            </a:r>
            <a:r>
              <a:rPr lang="en-US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Lucida Sans Unicode" panose="020B0602030504020204" pitchFamily="34" charset="0"/>
              </a:rPr>
              <a:t>/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083183-95FD-4A70-8967-EE1B89F7DD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12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51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33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70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33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4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1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76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95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7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2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6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25046-D239-4B5B-82BB-04F974B9E5F8}" type="datetimeFigureOut">
              <a:rPr lang="en-US" smtClean="0"/>
              <a:t>4/11/2024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C3319-1F01-420C-B6E0-AD38758567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7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83091" y="102417"/>
            <a:ext cx="1369070" cy="594437"/>
          </a:xfrm>
          <a:prstGeom prst="rect">
            <a:avLst/>
          </a:prstGeom>
          <a:noFill/>
        </p:spPr>
      </p:pic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6" name="Picture 11" descr="D:\조직문화\로고\LGE_CI_LOGO\누끼 컷\LGE_Logo_3D_Tagline(W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772" y="6101619"/>
            <a:ext cx="947705" cy="45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5554068" y="5601550"/>
            <a:ext cx="1080745" cy="3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30188" indent="-230188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kumimoji="1" sz="1200" b="1">
                <a:solidFill>
                  <a:schemeClr val="tx1"/>
                </a:solidFill>
                <a:latin typeface="Arial" charset="0"/>
                <a:ea typeface="Dotum" pitchFamily="50" charset="-127"/>
                <a:sym typeface="Wingdings" pitchFamily="2" charset="2"/>
              </a:defRPr>
            </a:lvl9pPr>
          </a:lstStyle>
          <a:p>
            <a:pPr algn="ctr" defTabSz="888538" eaLnBrk="1" hangingPunct="1"/>
            <a:r>
              <a:rPr lang="en-US" altLang="ko-KR" sz="1457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2024. 04 . 10</a:t>
            </a:r>
            <a:endParaRPr lang="ko-KR" altLang="en-US" sz="1457">
              <a:solidFill>
                <a:srgbClr val="000000"/>
              </a:solidFill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10" name="그룹 2"/>
          <p:cNvGrpSpPr/>
          <p:nvPr/>
        </p:nvGrpSpPr>
        <p:grpSpPr>
          <a:xfrm>
            <a:off x="4654021" y="2907973"/>
            <a:ext cx="2830685" cy="479899"/>
            <a:chOff x="1347511" y="1429673"/>
            <a:chExt cx="7207720" cy="493896"/>
          </a:xfrm>
        </p:grpSpPr>
        <p:sp>
          <p:nvSpPr>
            <p:cNvPr id="12" name="Line 7"/>
            <p:cNvSpPr>
              <a:spLocks noChangeShapeType="1"/>
            </p:cNvSpPr>
            <p:nvPr/>
          </p:nvSpPr>
          <p:spPr bwMode="auto">
            <a:xfrm>
              <a:off x="1347511" y="1923569"/>
              <a:ext cx="7207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888538"/>
              <a:endParaRPr lang="ko-KR" altLang="en-US" sz="1749">
                <a:solidFill>
                  <a:prstClr val="black"/>
                </a:solidFill>
              </a:endParaRP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1907069" y="1429673"/>
              <a:ext cx="6088637" cy="46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449" tIns="0" rIns="87449" bIns="0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9pPr>
            </a:lstStyle>
            <a:p>
              <a:pPr algn="ctr" defTabSz="888538" eaLnBrk="1" hangingPunct="1"/>
              <a:r>
                <a:rPr lang="en-US" altLang="ko-KR" sz="2915">
                  <a:solidFill>
                    <a:prstClr val="black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IRON FASHION</a:t>
              </a:r>
              <a:endParaRPr lang="ko-KR" altLang="en-US" sz="2915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873776" y="3670106"/>
            <a:ext cx="3721449" cy="1077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6079" indent="-406079">
              <a:spcBef>
                <a:spcPts val="474"/>
              </a:spcBef>
              <a:spcAft>
                <a:spcPts val="474"/>
              </a:spcAft>
              <a:buFont typeface="+mj-lt"/>
              <a:buAutoNum type="arabicPeriod"/>
            </a:pPr>
            <a:r>
              <a:rPr lang="en-US" sz="1579" b="1">
                <a:latin typeface="Arial Narrow" panose="020B0606020202030204" pitchFamily="34" charset="0"/>
                <a:cs typeface="Arial" panose="020B0604020202020204" pitchFamily="34" charset="0"/>
              </a:rPr>
              <a:t>Le </a:t>
            </a:r>
            <a:r>
              <a:rPr lang="en-US" sz="1579" b="1" err="1">
                <a:latin typeface="Arial Narrow" panose="020B0606020202030204" pitchFamily="34" charset="0"/>
                <a:cs typeface="Arial" panose="020B0604020202020204" pitchFamily="34" charset="0"/>
              </a:rPr>
              <a:t>Thi</a:t>
            </a:r>
            <a:r>
              <a:rPr lang="en-US" sz="1579" b="1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sz="1579" b="1" err="1">
                <a:latin typeface="Arial Narrow" panose="020B0606020202030204" pitchFamily="34" charset="0"/>
                <a:cs typeface="Arial" panose="020B0604020202020204" pitchFamily="34" charset="0"/>
              </a:rPr>
              <a:t>Thanh</a:t>
            </a:r>
            <a:r>
              <a:rPr lang="en-US" sz="1579" b="1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en-US" sz="1579" b="1" err="1">
                <a:latin typeface="Arial Narrow" panose="020B0606020202030204" pitchFamily="34" charset="0"/>
                <a:cs typeface="Arial" panose="020B0604020202020204" pitchFamily="34" charset="0"/>
              </a:rPr>
              <a:t>Tuyen</a:t>
            </a:r>
            <a:endParaRPr lang="en-US" sz="1579" b="1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06079" indent="-406079">
              <a:spcBef>
                <a:spcPts val="474"/>
              </a:spcBef>
              <a:spcAft>
                <a:spcPts val="474"/>
              </a:spcAft>
              <a:buFont typeface="+mj-lt"/>
              <a:buAutoNum type="arabicPeriod"/>
            </a:pPr>
            <a:r>
              <a:rPr lang="en-US" altLang="ko-KR" sz="1579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Nguyen Van Hoang</a:t>
            </a:r>
          </a:p>
          <a:p>
            <a:pPr marL="406079" indent="-406079">
              <a:spcBef>
                <a:spcPts val="474"/>
              </a:spcBef>
              <a:spcAft>
                <a:spcPts val="474"/>
              </a:spcAft>
              <a:buFont typeface="+mj-lt"/>
              <a:buAutoNum type="arabicPeriod"/>
            </a:pPr>
            <a:r>
              <a:rPr lang="en-US" sz="1579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Nguyen Vo </a:t>
            </a:r>
            <a:r>
              <a:rPr lang="en-US" sz="1579" b="1" err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Khanh</a:t>
            </a:r>
            <a:r>
              <a:rPr lang="en-US" sz="1579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sz="1579" b="1" err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Toan</a:t>
            </a:r>
            <a:endParaRPr lang="en-US" sz="1579" b="1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166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134197"/>
            <a:ext cx="381966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00" b="1" dirty="0">
                <a:solidFill>
                  <a:schemeClr val="tx1"/>
                </a:solidFill>
                <a:latin typeface="Arial Narrow"/>
                <a:ea typeface="LG스마트체 Regular"/>
              </a:rPr>
              <a:t>III. Product Features</a:t>
            </a:r>
            <a:endParaRPr lang="en-US" altLang="ko-KR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E4C95-2D39-2DB5-0B6A-84E0B9F1B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77" y="729381"/>
            <a:ext cx="9838247" cy="5399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AC8F70-B0E4-C7DC-E825-B57C6472E7B8}"/>
              </a:ext>
            </a:extLst>
          </p:cNvPr>
          <p:cNvSpPr txBox="1"/>
          <p:nvPr/>
        </p:nvSpPr>
        <p:spPr>
          <a:xfrm>
            <a:off x="4146644" y="6149862"/>
            <a:ext cx="45505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cs typeface="Calibri"/>
              </a:rPr>
              <a:t>Jarvis Assistant</a:t>
            </a:r>
          </a:p>
        </p:txBody>
      </p:sp>
    </p:spTree>
    <p:extLst>
      <p:ext uri="{BB962C8B-B14F-4D97-AF65-F5344CB8AC3E}">
        <p14:creationId xmlns:p14="http://schemas.microsoft.com/office/powerpoint/2010/main" val="3137498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market&#10;&#10;Description automatically generated">
            <a:extLst>
              <a:ext uri="{FF2B5EF4-FFF2-40B4-BE49-F238E27FC236}">
                <a16:creationId xmlns:a16="http://schemas.microsoft.com/office/drawing/2014/main" id="{492266F5-110A-4FB6-1587-72C85B522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77" y="0"/>
            <a:ext cx="10256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83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7EE0FFB-6A2B-F0DF-C592-284A45EAB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70"/>
            <a:ext cx="12192000" cy="65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89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3C5D64-F730-A097-6B99-70C141F4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85" y="0"/>
            <a:ext cx="11634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90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02BF31-10B7-28E7-5985-DF9C64A9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64" y="0"/>
            <a:ext cx="11810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09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38A60-F0FE-10BD-F426-04769AD37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91" y="0"/>
            <a:ext cx="9832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9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C84BC0-3844-63A7-AB44-C7AB6366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724150"/>
            <a:ext cx="78867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70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9075" y="1190047"/>
            <a:ext cx="2830685" cy="479899"/>
            <a:chOff x="1347511" y="1429673"/>
            <a:chExt cx="7207720" cy="493896"/>
          </a:xfrm>
        </p:grpSpPr>
        <p:sp>
          <p:nvSpPr>
            <p:cNvPr id="4" name="Line 7"/>
            <p:cNvSpPr>
              <a:spLocks noChangeShapeType="1"/>
            </p:cNvSpPr>
            <p:nvPr/>
          </p:nvSpPr>
          <p:spPr bwMode="auto">
            <a:xfrm>
              <a:off x="1347511" y="1923569"/>
              <a:ext cx="7207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888538"/>
              <a:endParaRPr lang="ko-KR" altLang="en-US" sz="1749">
                <a:solidFill>
                  <a:prstClr val="black"/>
                </a:solidFill>
              </a:endParaRPr>
            </a:p>
          </p:txBody>
        </p:sp>
        <p:sp>
          <p:nvSpPr>
            <p:cNvPr id="5" name="Text Box 21"/>
            <p:cNvSpPr txBox="1">
              <a:spLocks noChangeArrowheads="1"/>
            </p:cNvSpPr>
            <p:nvPr/>
          </p:nvSpPr>
          <p:spPr bwMode="auto">
            <a:xfrm>
              <a:off x="3034669" y="1429673"/>
              <a:ext cx="3833416" cy="461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87449" tIns="0" rIns="87449" bIns="0">
              <a:spAutoFit/>
            </a:bodyPr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kumimoji="1" sz="1200" b="1">
                  <a:solidFill>
                    <a:schemeClr val="tx1"/>
                  </a:solidFill>
                  <a:latin typeface="Arial" charset="0"/>
                  <a:ea typeface="Dotum" pitchFamily="50" charset="-127"/>
                  <a:sym typeface="Wingdings" pitchFamily="2" charset="2"/>
                </a:defRPr>
              </a:lvl9pPr>
            </a:lstStyle>
            <a:p>
              <a:pPr algn="ctr" defTabSz="888538" eaLnBrk="1" hangingPunct="1"/>
              <a:r>
                <a:rPr lang="en-US" altLang="ko-KR" sz="2915">
                  <a:solidFill>
                    <a:prstClr val="black"/>
                  </a:solidFill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AGENDA</a:t>
              </a:r>
              <a:endParaRPr lang="ko-KR" altLang="en-US" sz="2915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7" name="Picture 11" descr="D:\조직문화\로고\LGE_CI_LOGO\누끼 컷\LGE_Logo_3D_Tagline(W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0128" y="6101619"/>
            <a:ext cx="947705" cy="45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19447" y="105412"/>
            <a:ext cx="1369070" cy="59443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610314" y="2274443"/>
            <a:ext cx="3721449" cy="18203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05765" indent="-405765">
              <a:spcBef>
                <a:spcPts val="474"/>
              </a:spcBef>
              <a:spcAft>
                <a:spcPts val="474"/>
              </a:spcAft>
              <a:buFont typeface="Calibri Light" panose="020F0302020204030204"/>
              <a:buAutoNum type="romanUcPeriod"/>
            </a:pPr>
            <a:r>
              <a:rPr lang="en-US" sz="1550" b="1">
                <a:latin typeface="Arial Narrow"/>
                <a:cs typeface="Arial"/>
              </a:rPr>
              <a:t>Product Introduction</a:t>
            </a:r>
            <a:endParaRPr lang="en-US">
              <a:cs typeface="Calibri" panose="020F0502020204030204"/>
            </a:endParaRPr>
          </a:p>
          <a:p>
            <a:pPr marL="405765" indent="-405765">
              <a:spcBef>
                <a:spcPts val="474"/>
              </a:spcBef>
              <a:spcAft>
                <a:spcPts val="474"/>
              </a:spcAft>
              <a:buFont typeface="+mj-lt"/>
              <a:buAutoNum type="romanUcPeriod"/>
            </a:pPr>
            <a:r>
              <a:rPr lang="en-US" altLang="ko-KR" sz="1579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Customers</a:t>
            </a:r>
          </a:p>
          <a:p>
            <a:pPr marL="405765" indent="-405765">
              <a:spcBef>
                <a:spcPts val="474"/>
              </a:spcBef>
              <a:spcAft>
                <a:spcPts val="474"/>
              </a:spcAft>
              <a:buFont typeface="+mj-lt"/>
              <a:buAutoNum type="romanUcPeriod"/>
            </a:pPr>
            <a:r>
              <a:rPr lang="en-US" sz="1579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Product Features</a:t>
            </a:r>
          </a:p>
          <a:p>
            <a:pPr marL="405765" indent="-405765">
              <a:spcBef>
                <a:spcPts val="474"/>
              </a:spcBef>
              <a:spcAft>
                <a:spcPts val="474"/>
              </a:spcAft>
              <a:buFont typeface="+mj-lt"/>
              <a:buAutoNum type="romanUcPeriod"/>
            </a:pPr>
            <a:r>
              <a:rPr lang="en-US" sz="1579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Selling Points</a:t>
            </a:r>
          </a:p>
          <a:p>
            <a:pPr marL="405765" indent="-405765">
              <a:spcBef>
                <a:spcPts val="474"/>
              </a:spcBef>
              <a:spcAft>
                <a:spcPts val="474"/>
              </a:spcAft>
              <a:buFont typeface="+mj-lt"/>
              <a:buAutoNum type="romanUcPeriod"/>
            </a:pPr>
            <a:r>
              <a:rPr lang="en-US" sz="1579" b="1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Q&amp;A</a:t>
            </a:r>
            <a:endParaRPr lang="en-US" sz="1579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95121"/>
            <a:ext cx="5558589" cy="638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00" b="1">
                <a:solidFill>
                  <a:schemeClr val="tx1"/>
                </a:solidFill>
                <a:latin typeface="Arial Narrow"/>
                <a:ea typeface="LG스마트체 Regular"/>
              </a:rPr>
              <a:t>I. </a:t>
            </a:r>
            <a:r>
              <a:rPr lang="en-US" sz="1800" b="1">
                <a:latin typeface="Arial Narrow"/>
                <a:ea typeface="돋움"/>
                <a:cs typeface="Arial"/>
              </a:rPr>
              <a:t>Product Introduction</a:t>
            </a:r>
            <a:endParaRPr lang="en-US" sz="1800" b="1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eaLnBrk="1" hangingPunct="1"/>
            <a:endParaRPr lang="en-US" altLang="ko-KR" sz="1749" b="1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20" y="812800"/>
            <a:ext cx="4730004" cy="5516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918" y="3995457"/>
            <a:ext cx="5359386" cy="2333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62" y="812799"/>
            <a:ext cx="5361542" cy="293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6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95121"/>
            <a:ext cx="55585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49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II. </a:t>
            </a:r>
            <a:r>
              <a:rPr lang="en-US" altLang="ko-KR" sz="1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Customers</a:t>
            </a:r>
            <a:endParaRPr lang="en-US" altLang="ko-KR" sz="1749" b="1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94295"/>
            <a:ext cx="4512235" cy="5749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64" y="794295"/>
            <a:ext cx="5654083" cy="26361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270" y="3550023"/>
            <a:ext cx="5056377" cy="279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30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95121"/>
            <a:ext cx="55585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49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II. </a:t>
            </a:r>
            <a:r>
              <a:rPr lang="en-US" altLang="ko-KR" sz="1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Customers</a:t>
            </a:r>
            <a:endParaRPr lang="en-US" altLang="ko-KR" sz="1749" b="1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19" y="857118"/>
            <a:ext cx="4121362" cy="514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82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95121"/>
            <a:ext cx="555858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49" b="1">
                <a:solidFill>
                  <a:schemeClr val="tx1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II. </a:t>
            </a:r>
            <a:r>
              <a:rPr lang="en-US" altLang="ko-KR" sz="1800" b="1">
                <a:latin typeface="Arial Narrow" panose="020B0606020202030204" pitchFamily="34" charset="0"/>
                <a:ea typeface="LG스마트체 Regular" panose="020B0600000101010101" pitchFamily="50" charset="-127"/>
              </a:rPr>
              <a:t>Customers</a:t>
            </a:r>
            <a:endParaRPr lang="en-US" altLang="ko-KR" sz="1749" b="1">
              <a:solidFill>
                <a:schemeClr val="tx1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7" y="734336"/>
            <a:ext cx="4421467" cy="2791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53" y="742698"/>
            <a:ext cx="4934217" cy="2791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53" y="3788159"/>
            <a:ext cx="4934217" cy="26020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7" y="3788159"/>
            <a:ext cx="4421467" cy="260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134197"/>
            <a:ext cx="381966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00" b="1" dirty="0">
                <a:solidFill>
                  <a:schemeClr val="tx1"/>
                </a:solidFill>
                <a:latin typeface="Arial Narrow"/>
                <a:ea typeface="LG스마트체 Regular"/>
              </a:rPr>
              <a:t>III. Product Features</a:t>
            </a:r>
            <a:endParaRPr lang="en-US" altLang="ko-KR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3AB50F-A52B-72A1-EAB5-AECE00F95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853" y="732692"/>
            <a:ext cx="4825063" cy="5588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F0ECCB-6764-ACA0-122F-63E389F00694}"/>
              </a:ext>
            </a:extLst>
          </p:cNvPr>
          <p:cNvSpPr txBox="1"/>
          <p:nvPr/>
        </p:nvSpPr>
        <p:spPr>
          <a:xfrm>
            <a:off x="8044566" y="2916247"/>
            <a:ext cx="25380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cs typeface="Calibri"/>
              </a:rPr>
              <a:t>Protection</a:t>
            </a:r>
            <a:endParaRPr lang="en-US" sz="4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0338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134197"/>
            <a:ext cx="381966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00" b="1" dirty="0">
                <a:solidFill>
                  <a:schemeClr val="tx1"/>
                </a:solidFill>
                <a:latin typeface="Arial Narrow"/>
                <a:ea typeface="LG스마트체 Regular"/>
              </a:rPr>
              <a:t>III. Product Features</a:t>
            </a:r>
            <a:endParaRPr lang="en-US" altLang="ko-KR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0ECCB-6764-ACA0-122F-63E389F00694}"/>
              </a:ext>
            </a:extLst>
          </p:cNvPr>
          <p:cNvSpPr txBox="1"/>
          <p:nvPr/>
        </p:nvSpPr>
        <p:spPr>
          <a:xfrm>
            <a:off x="6081689" y="5791719"/>
            <a:ext cx="61526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cs typeface="Calibri"/>
              </a:rPr>
              <a:t>AI Combat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B8EFF4-8F74-7BB0-85AD-ED9BEEA41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8253"/>
            <a:ext cx="12192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41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5372564" y="246658"/>
            <a:ext cx="1430200" cy="2419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sz="972" dirty="0">
                <a:solidFill>
                  <a:schemeClr val="bg1">
                    <a:lumMod val="75000"/>
                  </a:schemeClr>
                </a:solidFill>
                <a:latin typeface="Arial" charset="0"/>
              </a:rPr>
              <a:t>LGE Internal Use Only</a:t>
            </a:r>
          </a:p>
        </p:txBody>
      </p:sp>
      <p:pic>
        <p:nvPicPr>
          <p:cNvPr id="14" name="Picture 13" descr="C:\Users\hyun\Desktop\비전로고_두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426592" y="139899"/>
            <a:ext cx="1369070" cy="594437"/>
          </a:xfrm>
          <a:prstGeom prst="rect">
            <a:avLst/>
          </a:prstGeom>
          <a:noFill/>
        </p:spPr>
      </p:pic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465591" y="134197"/>
            <a:ext cx="3819666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rgbClr val="000000"/>
                </a:solidFill>
                <a:latin typeface="Arial" charset="0"/>
                <a:ea typeface="돋움" pitchFamily="50" charset="-127"/>
              </a:defRPr>
            </a:lvl9pPr>
          </a:lstStyle>
          <a:p>
            <a:pPr eaLnBrk="1" hangingPunct="1"/>
            <a:r>
              <a:rPr lang="en-US" altLang="ko-KR" sz="1700" b="1" dirty="0">
                <a:solidFill>
                  <a:schemeClr val="tx1"/>
                </a:solidFill>
                <a:latin typeface="Arial Narrow"/>
                <a:ea typeface="LG스마트체 Regular"/>
              </a:rPr>
              <a:t>III. Product Features</a:t>
            </a:r>
            <a:endParaRPr lang="en-US" altLang="ko-KR" sz="1800" b="1" dirty="0">
              <a:solidFill>
                <a:schemeClr val="tx1"/>
              </a:solidFill>
              <a:latin typeface="Arial Narrow"/>
              <a:ea typeface="LG스마트체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F0ECCB-6764-ACA0-122F-63E389F00694}"/>
              </a:ext>
            </a:extLst>
          </p:cNvPr>
          <p:cNvSpPr txBox="1"/>
          <p:nvPr/>
        </p:nvSpPr>
        <p:spPr>
          <a:xfrm>
            <a:off x="7038336" y="2916247"/>
            <a:ext cx="45505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>
                <a:cs typeface="Calibri"/>
              </a:rPr>
              <a:t>Movement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0F3914-4FA2-009A-8B01-E58390CE0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973" y="488830"/>
            <a:ext cx="5320658" cy="625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80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626</Words>
  <Application>Microsoft Office PowerPoint</Application>
  <PresentationFormat>Widescreen</PresentationFormat>
  <Paragraphs>81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Arial Narrow</vt:lpstr>
      <vt:lpstr>Calibri</vt:lpstr>
      <vt:lpstr>Calibri Light</vt:lpstr>
      <vt:lpstr>Lucida Sans Unicode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TUYEN THI THANH LE/LGEDV MULTIMEDIA TEAM(tuyen2.le@lge.com)</dc:creator>
  <cp:lastModifiedBy>Hoàng Nguyễn</cp:lastModifiedBy>
  <cp:revision>82</cp:revision>
  <dcterms:created xsi:type="dcterms:W3CDTF">2024-04-10T06:31:57Z</dcterms:created>
  <dcterms:modified xsi:type="dcterms:W3CDTF">2024-04-11T01:42:46Z</dcterms:modified>
</cp:coreProperties>
</file>